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7ed85bcde8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ed85bcde8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7ed85bcde8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7ed85bcde8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ed85bcde8_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ed85bcde8_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7034be7654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034be7654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E7FEF9"/>
                </a:highlight>
              </a:rPr>
              <a:t>n this section you should give your own opinion based on your study of the paper. Be sure to leave plenty of time for this section. Here are some questions to think about. Are the authors trying to solve an interesting problem in the first place? How good a job did they do? Are the results useful? To whom? What might you change or how might you solve this problem in a better way? Where do you expect the field to go from here, i.e., what important problems </a:t>
            </a:r>
            <a:r>
              <a:rPr i="1" lang="en">
                <a:highlight>
                  <a:srgbClr val="E7FEF9"/>
                </a:highlight>
              </a:rPr>
              <a:t>didn't</a:t>
            </a:r>
            <a:r>
              <a:rPr lang="en">
                <a:highlight>
                  <a:srgbClr val="E7FEF9"/>
                </a:highlight>
              </a:rPr>
              <a:t> the authors solve? Don't limit yourself to these questions -- just use them as a starting point to organize your own thoughts about the paper.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7ed85bcde8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7ed85bcde8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7ed85bcde8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7ed85bcde8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7ed85bcde8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ed85bcde8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7034be765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034be765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E7FEF9"/>
                </a:highlight>
              </a:rPr>
              <a:t>Who are the authors? What do we know about their lab? What else have they done?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7ed85bcde8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ed85bcde8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7034be7654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034be765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SzPts val="1100"/>
              <a:buChar char="●"/>
            </a:pPr>
            <a:r>
              <a:rPr lang="en"/>
              <a:t>What is the goal of the paper and why is it interesting and important? This is sometimes a good place to show a preview of results so we have an idea of what is coming.</a:t>
            </a:r>
            <a:endParaRPr/>
          </a:p>
          <a:p>
            <a:pPr indent="-298450" lvl="0" marL="457200" rtl="0" algn="l">
              <a:lnSpc>
                <a:spcPct val="115000"/>
              </a:lnSpc>
              <a:spcBef>
                <a:spcPts val="0"/>
              </a:spcBef>
              <a:spcAft>
                <a:spcPts val="0"/>
              </a:spcAft>
              <a:buSzPts val="1100"/>
              <a:buChar char="●"/>
            </a:pPr>
            <a:r>
              <a:t/>
            </a:r>
            <a:endParaRPr/>
          </a:p>
          <a:p>
            <a:pPr indent="0" lvl="0" marL="0" rtl="0" algn="l">
              <a:spcBef>
                <a:spcPts val="12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7ed85bcde8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ed85bcde8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SzPts val="1100"/>
              <a:buChar char="●"/>
            </a:pPr>
            <a:r>
              <a:rPr lang="en"/>
              <a:t>What is the goal of the paper and why is it interesting and important? This is sometimes a good place to show a preview of results so we have an idea of what is coming.</a:t>
            </a:r>
            <a:endParaRPr/>
          </a:p>
          <a:p>
            <a:pPr indent="-298450" lvl="0" marL="457200" rtl="0" algn="l">
              <a:lnSpc>
                <a:spcPct val="115000"/>
              </a:lnSpc>
              <a:spcBef>
                <a:spcPts val="0"/>
              </a:spcBef>
              <a:spcAft>
                <a:spcPts val="0"/>
              </a:spcAft>
              <a:buSzPts val="1100"/>
              <a:buChar char="●"/>
            </a:pPr>
            <a:r>
              <a:t/>
            </a:r>
            <a:endParaRPr/>
          </a:p>
          <a:p>
            <a:pPr indent="0" lvl="0" marL="0" rtl="0" algn="l">
              <a:spcBef>
                <a:spcPts val="12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7ed85bcde8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ed85bcde8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rgbClr val="170F1E"/>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Clr>
                <a:srgbClr val="B4A7D6"/>
              </a:buClr>
              <a:buSzPts val="2800"/>
              <a:buNone/>
              <a:defRPr>
                <a:solidFill>
                  <a:srgbClr val="B4A7D6"/>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F3F3F3"/>
              </a:buClr>
              <a:buSzPts val="1800"/>
              <a:buChar char="●"/>
              <a:defRPr>
                <a:solidFill>
                  <a:srgbClr val="F3F3F3"/>
                </a:solidFill>
              </a:defRPr>
            </a:lvl1pPr>
            <a:lvl2pPr indent="-317500" lvl="1" marL="914400">
              <a:spcBef>
                <a:spcPts val="1600"/>
              </a:spcBef>
              <a:spcAft>
                <a:spcPts val="0"/>
              </a:spcAft>
              <a:buClr>
                <a:srgbClr val="F3F3F3"/>
              </a:buClr>
              <a:buSzPts val="1400"/>
              <a:buChar char="○"/>
              <a:defRPr>
                <a:solidFill>
                  <a:srgbClr val="F3F3F3"/>
                </a:solidFill>
              </a:defRPr>
            </a:lvl2pPr>
            <a:lvl3pPr indent="-317500" lvl="2" marL="1371600">
              <a:spcBef>
                <a:spcPts val="1600"/>
              </a:spcBef>
              <a:spcAft>
                <a:spcPts val="0"/>
              </a:spcAft>
              <a:buClr>
                <a:srgbClr val="F3F3F3"/>
              </a:buClr>
              <a:buSzPts val="1400"/>
              <a:buChar char="■"/>
              <a:defRPr>
                <a:solidFill>
                  <a:srgbClr val="F3F3F3"/>
                </a:solidFill>
              </a:defRPr>
            </a:lvl3pPr>
            <a:lvl4pPr indent="-317500" lvl="3" marL="1828800">
              <a:spcBef>
                <a:spcPts val="1600"/>
              </a:spcBef>
              <a:spcAft>
                <a:spcPts val="0"/>
              </a:spcAft>
              <a:buClr>
                <a:srgbClr val="F3F3F3"/>
              </a:buClr>
              <a:buSzPts val="1400"/>
              <a:buChar char="●"/>
              <a:defRPr>
                <a:solidFill>
                  <a:srgbClr val="F3F3F3"/>
                </a:solidFill>
              </a:defRPr>
            </a:lvl4pPr>
            <a:lvl5pPr indent="-317500" lvl="4" marL="2286000">
              <a:spcBef>
                <a:spcPts val="1600"/>
              </a:spcBef>
              <a:spcAft>
                <a:spcPts val="0"/>
              </a:spcAft>
              <a:buClr>
                <a:srgbClr val="F3F3F3"/>
              </a:buClr>
              <a:buSzPts val="1400"/>
              <a:buChar char="○"/>
              <a:defRPr>
                <a:solidFill>
                  <a:srgbClr val="F3F3F3"/>
                </a:solidFill>
              </a:defRPr>
            </a:lvl5pPr>
            <a:lvl6pPr indent="-317500" lvl="5" marL="2743200">
              <a:spcBef>
                <a:spcPts val="1600"/>
              </a:spcBef>
              <a:spcAft>
                <a:spcPts val="0"/>
              </a:spcAft>
              <a:buClr>
                <a:srgbClr val="F3F3F3"/>
              </a:buClr>
              <a:buSzPts val="1400"/>
              <a:buChar char="■"/>
              <a:defRPr>
                <a:solidFill>
                  <a:srgbClr val="F3F3F3"/>
                </a:solidFill>
              </a:defRPr>
            </a:lvl6pPr>
            <a:lvl7pPr indent="-317500" lvl="6" marL="3200400">
              <a:spcBef>
                <a:spcPts val="1600"/>
              </a:spcBef>
              <a:spcAft>
                <a:spcPts val="0"/>
              </a:spcAft>
              <a:buClr>
                <a:srgbClr val="F3F3F3"/>
              </a:buClr>
              <a:buSzPts val="1400"/>
              <a:buChar char="●"/>
              <a:defRPr>
                <a:solidFill>
                  <a:srgbClr val="F3F3F3"/>
                </a:solidFill>
              </a:defRPr>
            </a:lvl7pPr>
            <a:lvl8pPr indent="-317500" lvl="7" marL="3657600">
              <a:spcBef>
                <a:spcPts val="1600"/>
              </a:spcBef>
              <a:spcAft>
                <a:spcPts val="0"/>
              </a:spcAft>
              <a:buClr>
                <a:srgbClr val="F3F3F3"/>
              </a:buClr>
              <a:buSzPts val="1400"/>
              <a:buChar char="○"/>
              <a:defRPr>
                <a:solidFill>
                  <a:srgbClr val="F3F3F3"/>
                </a:solidFill>
              </a:defRPr>
            </a:lvl8pPr>
            <a:lvl9pPr indent="-317500" lvl="8" marL="4114800">
              <a:spcBef>
                <a:spcPts val="1600"/>
              </a:spcBef>
              <a:spcAft>
                <a:spcPts val="1600"/>
              </a:spcAft>
              <a:buClr>
                <a:srgbClr val="F3F3F3"/>
              </a:buClr>
              <a:buSzPts val="1400"/>
              <a:buChar char="■"/>
              <a:defRPr>
                <a:solidFill>
                  <a:srgbClr val="F3F3F3"/>
                </a:solidFill>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rgbClr val="170F1E"/>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youtube.com/watch?v=oNEFXcWRIG8" TargetMode="External"/><Relationship Id="rId4" Type="http://schemas.openxmlformats.org/officeDocument/2006/relationships/hyperlink" Target="https://www.sciencedirect.com/science/article/abs/pii/S092188901400172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iopscience.iop.org/article/10.1088/1748-3190/11/6/066005/pdf" TargetMode="External"/><Relationship Id="rId4" Type="http://schemas.openxmlformats.org/officeDocument/2006/relationships/hyperlink" Target="https://pdfs.semanticscholar.org/6d8a/cf37e3e320b624b6661efb6c9b624998f1c9.pdf" TargetMode="External"/><Relationship Id="rId5" Type="http://schemas.openxmlformats.org/officeDocument/2006/relationships/hyperlink" Target="https://www.youtube.com/watch?v=Vpa33EhN3R8" TargetMode="External"/><Relationship Id="rId6" Type="http://schemas.openxmlformats.org/officeDocument/2006/relationships/hyperlink" Target="https://jfras.github.io/jfras/soft_projects.html" TargetMode="External"/><Relationship Id="rId7" Type="http://schemas.openxmlformats.org/officeDocument/2006/relationships/hyperlink" Target="https://www.robotics.tu-berlin.de/fileadmin/fg170/Publikationen_pdf/deimel-15-IJRR.draft.pdf" TargetMode="External"/><Relationship Id="rId8" Type="http://schemas.openxmlformats.org/officeDocument/2006/relationships/hyperlink" Target="https://www.researchgate.net/publication/330170314_Modeling_and_Prototyping_of_a_Soft_Prosthetic_Hand_Exploiting_Joint_Compliance_and_Modularit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ncbi.nlm.nih.gov/pmc/articles/PMC5180076/" TargetMode="External"/><Relationship Id="rId4" Type="http://schemas.openxmlformats.org/officeDocument/2006/relationships/hyperlink" Target="https://www.youtube.com/watch?v=vIF9QH0ojzg&amp;feature=youtu.b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researchgate.net/publication/279849242_A_Bioinspired_Soft_Robotic_Gripper_for_Adaptable_and_Effective_Grasping" TargetMode="External"/><Relationship Id="rId4" Type="http://schemas.openxmlformats.org/officeDocument/2006/relationships/hyperlink" Target="https://iopscience.iop.org/article/10.1088/1748-3182/7/2/025005/pdf" TargetMode="External"/><Relationship Id="rId5" Type="http://schemas.openxmlformats.org/officeDocument/2006/relationships/hyperlink" Target="https://www.robotechsrl.com/" TargetMode="External"/><Relationship Id="rId6" Type="http://schemas.openxmlformats.org/officeDocument/2006/relationships/hyperlink" Target="https://www.researchgate.net/profile/Thrishantha_Nanayakkara2/publication/262676050_Soft_Robotics_Technologies_to_Address_Shortcomings_in_Today%27s_Minimally_Invasive_Surgery_The_STIFF-FLOP_Approach/links/0046353a93b106a504000000.pdf" TargetMode="External"/><Relationship Id="rId7" Type="http://schemas.openxmlformats.org/officeDocument/2006/relationships/hyperlink" Target="https://www.researchgate.net/profile/Silvestro_Micera/publication/10766013_Control_of_Multifunctional_Prosthetic_Hands_by_Processing_the_Electromyographic_Signal/links/0fcfd50c058f24aadd000000/Control-of-Multifunctional-Prosthetic-Hands-by-Processing-the-Electromyographic-Signal.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D9D2E9"/>
                </a:solidFill>
              </a:rPr>
              <a:t>Soft Prosthetics</a:t>
            </a:r>
            <a:endParaRPr>
              <a:solidFill>
                <a:srgbClr val="D9D2E9"/>
              </a:solidFill>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B4A7D6"/>
                </a:solidFill>
              </a:rPr>
              <a:t>Biomedical applications of soft robotics</a:t>
            </a:r>
            <a:endParaRPr>
              <a:solidFill>
                <a:srgbClr val="B4A7D6"/>
              </a:solidFill>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l">
              <a:spcBef>
                <a:spcPts val="0"/>
              </a:spcBef>
              <a:spcAft>
                <a:spcPts val="0"/>
              </a:spcAft>
              <a:buNone/>
            </a:pPr>
            <a:r>
              <a:rPr lang="en">
                <a:solidFill>
                  <a:srgbClr val="8E7CC3"/>
                </a:solidFill>
              </a:rPr>
              <a:t>Keene Chin, 16-848 Hands Presentation</a:t>
            </a:r>
            <a:endParaRPr>
              <a:solidFill>
                <a:srgbClr val="8E7CC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534650" y="3754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Wearable Soft Robots</a:t>
            </a:r>
            <a:endParaRPr sz="2400"/>
          </a:p>
        </p:txBody>
      </p:sp>
      <p:sp>
        <p:nvSpPr>
          <p:cNvPr id="123" name="Google Shape;123;p22"/>
          <p:cNvSpPr txBox="1"/>
          <p:nvPr>
            <p:ph idx="1" type="body"/>
          </p:nvPr>
        </p:nvSpPr>
        <p:spPr>
          <a:xfrm>
            <a:off x="394750" y="139135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u="sng">
                <a:solidFill>
                  <a:schemeClr val="hlink"/>
                </a:solidFill>
                <a:hlinkClick r:id="rId3"/>
              </a:rPr>
              <a:t>Exo-Glove Poly</a:t>
            </a:r>
            <a:endParaRPr/>
          </a:p>
          <a:p>
            <a:pPr indent="-317500" lvl="1" marL="914400" rtl="0" algn="l">
              <a:spcBef>
                <a:spcPts val="0"/>
              </a:spcBef>
              <a:spcAft>
                <a:spcPts val="0"/>
              </a:spcAft>
              <a:buSzPts val="1400"/>
              <a:buChar char="○"/>
            </a:pPr>
            <a:r>
              <a:rPr lang="en"/>
              <a:t>Cable - driven</a:t>
            </a:r>
            <a:endParaRPr/>
          </a:p>
          <a:p>
            <a:pPr indent="-317500" lvl="1" marL="914400" rtl="0" algn="l">
              <a:spcBef>
                <a:spcPts val="0"/>
              </a:spcBef>
              <a:spcAft>
                <a:spcPts val="0"/>
              </a:spcAft>
              <a:buSzPts val="1400"/>
              <a:buChar char="○"/>
            </a:pPr>
            <a:r>
              <a:rPr lang="en"/>
              <a:t>Coupled-adaptive tendon routing</a:t>
            </a:r>
            <a:endParaRPr/>
          </a:p>
          <a:p>
            <a:pPr indent="-342900" lvl="0" marL="457200" rtl="0" algn="l">
              <a:spcBef>
                <a:spcPts val="0"/>
              </a:spcBef>
              <a:spcAft>
                <a:spcPts val="0"/>
              </a:spcAft>
              <a:buSzPts val="1800"/>
              <a:buChar char="●"/>
            </a:pPr>
            <a:r>
              <a:rPr lang="en" u="sng">
                <a:solidFill>
                  <a:schemeClr val="hlink"/>
                </a:solidFill>
                <a:hlinkClick r:id="rId4"/>
              </a:rPr>
              <a:t>Soft robotic glove for combined assistance and at-home rehabilitation</a:t>
            </a:r>
            <a:endParaRPr/>
          </a:p>
          <a:p>
            <a:pPr indent="-317500" lvl="1" marL="914400" rtl="0" algn="l">
              <a:spcBef>
                <a:spcPts val="0"/>
              </a:spcBef>
              <a:spcAft>
                <a:spcPts val="0"/>
              </a:spcAft>
              <a:buSzPts val="1400"/>
              <a:buChar char="○"/>
            </a:pPr>
            <a:r>
              <a:rPr lang="en"/>
              <a:t>Pneumatic</a:t>
            </a:r>
            <a:endParaRPr/>
          </a:p>
          <a:p>
            <a:pPr indent="-317500" lvl="1" marL="914400" rtl="0" algn="l">
              <a:spcBef>
                <a:spcPts val="0"/>
              </a:spcBef>
              <a:spcAft>
                <a:spcPts val="0"/>
              </a:spcAft>
              <a:buSzPts val="1400"/>
              <a:buChar char="○"/>
            </a:pPr>
            <a:r>
              <a:rPr lang="en"/>
              <a:t>3 DOF per finger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“Soft robots mimicking the human body”</a:t>
            </a:r>
            <a:endParaRPr/>
          </a:p>
        </p:txBody>
      </p:sp>
      <p:sp>
        <p:nvSpPr>
          <p:cNvPr id="129" name="Google Shape;129;p23"/>
          <p:cNvSpPr txBox="1"/>
          <p:nvPr>
            <p:ph idx="1" type="body"/>
          </p:nvPr>
        </p:nvSpPr>
        <p:spPr>
          <a:xfrm>
            <a:off x="311700" y="9613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Morphological Intelligence: Programming primitives into materials</a:t>
            </a:r>
            <a:endParaRPr/>
          </a:p>
          <a:p>
            <a:pPr indent="-317500" lvl="1" marL="914400" rtl="0" algn="l">
              <a:spcBef>
                <a:spcPts val="0"/>
              </a:spcBef>
              <a:spcAft>
                <a:spcPts val="0"/>
              </a:spcAft>
              <a:buSzPts val="1400"/>
              <a:buChar char="○"/>
            </a:pPr>
            <a:r>
              <a:rPr lang="en" u="sng">
                <a:solidFill>
                  <a:schemeClr val="hlink"/>
                </a:solidFill>
                <a:hlinkClick r:id="rId3"/>
              </a:rPr>
              <a:t>Methodology for designing and manufacturing complex biologically inspired soft robotic fluidic actuators: prosthetic hand case study</a:t>
            </a:r>
            <a:endParaRPr/>
          </a:p>
          <a:p>
            <a:pPr indent="-317500" lvl="1" marL="914400" rtl="0" algn="l">
              <a:spcBef>
                <a:spcPts val="0"/>
              </a:spcBef>
              <a:spcAft>
                <a:spcPts val="0"/>
              </a:spcAft>
              <a:buSzPts val="1400"/>
              <a:buChar char="○"/>
            </a:pPr>
            <a:r>
              <a:rPr lang="en" u="sng">
                <a:solidFill>
                  <a:schemeClr val="accent5"/>
                </a:solidFill>
                <a:hlinkClick r:id="rId4"/>
              </a:rPr>
              <a:t>3D printed flexure hinges for soft monolithic prosthetic fingers</a:t>
            </a:r>
            <a:endParaRPr/>
          </a:p>
          <a:p>
            <a:pPr indent="-342900" lvl="0" marL="457200" rtl="0" algn="l">
              <a:spcBef>
                <a:spcPts val="0"/>
              </a:spcBef>
              <a:spcAft>
                <a:spcPts val="0"/>
              </a:spcAft>
              <a:buSzPts val="1800"/>
              <a:buChar char="●"/>
            </a:pPr>
            <a:r>
              <a:rPr lang="en"/>
              <a:t>Hands “for Prosthetics”</a:t>
            </a:r>
            <a:endParaRPr/>
          </a:p>
          <a:p>
            <a:pPr indent="-317500" lvl="1" marL="914400" rtl="0" algn="l">
              <a:spcBef>
                <a:spcPts val="0"/>
              </a:spcBef>
              <a:spcAft>
                <a:spcPts val="0"/>
              </a:spcAft>
              <a:buSzPts val="1400"/>
              <a:buChar char="○"/>
            </a:pPr>
            <a:r>
              <a:rPr lang="en" u="sng">
                <a:solidFill>
                  <a:schemeClr val="hlink"/>
                </a:solidFill>
                <a:hlinkClick r:id="rId5"/>
              </a:rPr>
              <a:t>5-DOF Anthropomorphic Grasper</a:t>
            </a:r>
            <a:endParaRPr/>
          </a:p>
          <a:p>
            <a:pPr indent="-317500" lvl="2" marL="1371600" rtl="0" algn="l">
              <a:spcBef>
                <a:spcPts val="0"/>
              </a:spcBef>
              <a:spcAft>
                <a:spcPts val="0"/>
              </a:spcAft>
              <a:buSzPts val="1400"/>
              <a:buChar char="■"/>
            </a:pPr>
            <a:r>
              <a:rPr lang="en" u="sng">
                <a:solidFill>
                  <a:schemeClr val="hlink"/>
                </a:solidFill>
                <a:hlinkClick r:id="rId6"/>
              </a:rPr>
              <a:t>Website showing grasp array</a:t>
            </a:r>
            <a:endParaRPr/>
          </a:p>
          <a:p>
            <a:pPr indent="-317500" lvl="1" marL="914400" rtl="0" algn="l">
              <a:spcBef>
                <a:spcPts val="0"/>
              </a:spcBef>
              <a:spcAft>
                <a:spcPts val="0"/>
              </a:spcAft>
              <a:buSzPts val="1400"/>
              <a:buChar char="○"/>
            </a:pPr>
            <a:r>
              <a:rPr lang="en" u="sng">
                <a:solidFill>
                  <a:schemeClr val="accent5"/>
                </a:solidFill>
                <a:hlinkClick r:id="rId7"/>
              </a:rPr>
              <a:t>A novel type of compliant and underactuated robotic hand for dexterous grasping</a:t>
            </a:r>
            <a:endParaRPr/>
          </a:p>
          <a:p>
            <a:pPr indent="-317500" lvl="1" marL="914400" rtl="0" algn="l">
              <a:spcBef>
                <a:spcPts val="0"/>
              </a:spcBef>
              <a:spcAft>
                <a:spcPts val="0"/>
              </a:spcAft>
              <a:buSzPts val="1400"/>
              <a:buChar char="○"/>
            </a:pPr>
            <a:r>
              <a:rPr lang="en" u="sng">
                <a:solidFill>
                  <a:schemeClr val="accent5"/>
                </a:solidFill>
                <a:hlinkClick r:id="rId8"/>
              </a:rPr>
              <a:t>Modeling and Prototyping of a Soft Prosthetic Hand Exploiting Joint Compliance and Modularity</a:t>
            </a:r>
            <a:endParaRPr/>
          </a:p>
          <a:p>
            <a:pPr indent="0" lvl="0" marL="457200" rtl="0" algn="l">
              <a:spcBef>
                <a:spcPts val="1600"/>
              </a:spcBef>
              <a:spcAft>
                <a:spcPts val="0"/>
              </a:spcAft>
              <a:buNone/>
            </a:pPr>
            <a:r>
              <a:t/>
            </a:r>
            <a:endParaRPr/>
          </a:p>
          <a:p>
            <a:pPr indent="0" lvl="0" marL="0" rtl="0" algn="l">
              <a:lnSpc>
                <a:spcPct val="100000"/>
              </a:lnSpc>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“Soft robots mimicking the human body”</a:t>
            </a:r>
            <a:endParaRPr/>
          </a:p>
          <a:p>
            <a:pPr indent="0" lvl="0" marL="0" rtl="0" algn="l">
              <a:spcBef>
                <a:spcPts val="0"/>
              </a:spcBef>
              <a:spcAft>
                <a:spcPts val="0"/>
              </a:spcAft>
              <a:buNone/>
            </a:pPr>
            <a:r>
              <a:t/>
            </a:r>
            <a:endParaRPr/>
          </a:p>
        </p:txBody>
      </p:sp>
      <p:sp>
        <p:nvSpPr>
          <p:cNvPr id="135" name="Google Shape;135;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Prosthetic Hands</a:t>
            </a:r>
            <a:endParaRPr/>
          </a:p>
          <a:p>
            <a:pPr indent="-317500" lvl="1" marL="914400" rtl="0" algn="l">
              <a:lnSpc>
                <a:spcPct val="100000"/>
              </a:lnSpc>
              <a:spcBef>
                <a:spcPts val="1600"/>
              </a:spcBef>
              <a:spcAft>
                <a:spcPts val="0"/>
              </a:spcAft>
              <a:buSzPts val="1400"/>
              <a:buChar char="○"/>
            </a:pPr>
            <a:r>
              <a:rPr lang="en" u="sng">
                <a:solidFill>
                  <a:schemeClr val="accent5"/>
                </a:solidFill>
                <a:hlinkClick r:id="rId3"/>
              </a:rPr>
              <a:t>Prosthetic Jamming Terminal Device: A Case Study of Untethered Soft Robotics</a:t>
            </a:r>
            <a:endParaRPr/>
          </a:p>
          <a:p>
            <a:pPr indent="-317500" lvl="1" marL="914400" rtl="0" algn="l">
              <a:lnSpc>
                <a:spcPct val="100000"/>
              </a:lnSpc>
              <a:spcBef>
                <a:spcPts val="1600"/>
              </a:spcBef>
              <a:spcAft>
                <a:spcPts val="0"/>
              </a:spcAft>
              <a:buSzPts val="1400"/>
              <a:buChar char="○"/>
            </a:pPr>
            <a:r>
              <a:rPr lang="en" u="sng">
                <a:solidFill>
                  <a:schemeClr val="accent5"/>
                </a:solidFill>
                <a:hlinkClick r:id="rId4"/>
              </a:rPr>
              <a:t>XLimb</a:t>
            </a:r>
            <a:endParaRPr/>
          </a:p>
          <a:p>
            <a:pPr indent="0" lvl="0" marL="0" rtl="0" algn="l">
              <a:lnSpc>
                <a:spcPct val="100000"/>
              </a:lnSpc>
              <a:spcBef>
                <a:spcPts val="1600"/>
              </a:spcBef>
              <a:spcAft>
                <a:spcPts val="0"/>
              </a:spcAft>
              <a:buNone/>
            </a:pPr>
            <a:r>
              <a:t/>
            </a:r>
            <a:endParaRPr/>
          </a:p>
          <a:p>
            <a:pPr indent="0" lvl="0" marL="0" rtl="0" algn="l">
              <a:lnSpc>
                <a:spcPct val="100000"/>
              </a:lnSpc>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a:t>
            </a:r>
            <a:endParaRPr/>
          </a:p>
        </p:txBody>
      </p:sp>
      <p:sp>
        <p:nvSpPr>
          <p:cNvPr id="141" name="Google Shape;141;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Do the attempts at biomimicry seem well formulated? </a:t>
            </a:r>
            <a:endParaRPr/>
          </a:p>
          <a:p>
            <a:pPr indent="-342900" lvl="0" marL="457200" rtl="0" algn="l">
              <a:spcBef>
                <a:spcPts val="0"/>
              </a:spcBef>
              <a:spcAft>
                <a:spcPts val="0"/>
              </a:spcAft>
              <a:buSzPts val="1800"/>
              <a:buChar char="●"/>
            </a:pPr>
            <a:r>
              <a:rPr lang="en"/>
              <a:t>Actuation strategies remain varied, what benefits actually seem relevant for decision making</a:t>
            </a:r>
            <a:endParaRPr/>
          </a:p>
          <a:p>
            <a:pPr indent="-342900" lvl="0" marL="457200" rtl="0" algn="l">
              <a:spcBef>
                <a:spcPts val="0"/>
              </a:spcBef>
              <a:spcAft>
                <a:spcPts val="0"/>
              </a:spcAft>
              <a:buSzPts val="1800"/>
              <a:buChar char="●"/>
            </a:pPr>
            <a:r>
              <a:rPr lang="en"/>
              <a:t>Which approaches seem promising for enabling human dexterity</a:t>
            </a:r>
            <a:endParaRPr/>
          </a:p>
          <a:p>
            <a:pPr indent="-317500" lvl="1" marL="914400" rtl="0" algn="l">
              <a:spcBef>
                <a:spcPts val="0"/>
              </a:spcBef>
              <a:spcAft>
                <a:spcPts val="0"/>
              </a:spcAft>
              <a:buSzPts val="1400"/>
              <a:buChar char="○"/>
            </a:pPr>
            <a:r>
              <a:rPr lang="en"/>
              <a:t>What concerns do you think should be kept in mind?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Brief Disclaimer About Quality</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 procrastinated on this </a:t>
            </a:r>
            <a:endParaRPr/>
          </a:p>
          <a:p>
            <a:pPr indent="0" lvl="0" marL="45720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Brief Disclaimer About Quality</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 procrastinated on this (a lot). </a:t>
            </a:r>
            <a:endParaRPr/>
          </a:p>
          <a:p>
            <a:pPr indent="0" lvl="0" marL="45720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Brief Disclaimer About Quality</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 procrastinated on this </a:t>
            </a:r>
            <a:r>
              <a:rPr lang="en"/>
              <a:t>(a lot).</a:t>
            </a:r>
            <a:endParaRPr/>
          </a:p>
          <a:p>
            <a:pPr indent="-342900" lvl="0" marL="457200" rtl="0" algn="l">
              <a:spcBef>
                <a:spcPts val="0"/>
              </a:spcBef>
              <a:spcAft>
                <a:spcPts val="0"/>
              </a:spcAft>
              <a:buSzPts val="1800"/>
              <a:buChar char="●"/>
            </a:pPr>
            <a:r>
              <a:rPr lang="en"/>
              <a:t>Here’s why</a:t>
            </a:r>
            <a:endParaRPr/>
          </a:p>
          <a:p>
            <a:pPr indent="0" lvl="0" marL="0" rtl="0" algn="l">
              <a:spcBef>
                <a:spcPts val="1600"/>
              </a:spcBef>
              <a:spcAft>
                <a:spcPts val="0"/>
              </a:spcAft>
              <a:buNone/>
            </a:pPr>
            <a:r>
              <a:t/>
            </a:r>
            <a:endParaRPr/>
          </a:p>
          <a:p>
            <a:pPr indent="0" lvl="0" marL="457200" rtl="0" algn="l">
              <a:spcBef>
                <a:spcPts val="1600"/>
              </a:spcBef>
              <a:spcAft>
                <a:spcPts val="1600"/>
              </a:spcAft>
              <a:buNone/>
            </a:pPr>
            <a:r>
              <a:t/>
            </a:r>
            <a:endParaRPr/>
          </a:p>
        </p:txBody>
      </p:sp>
      <p:pic>
        <p:nvPicPr>
          <p:cNvPr id="74" name="Google Shape;74;p16"/>
          <p:cNvPicPr preferRelativeResize="0"/>
          <p:nvPr/>
        </p:nvPicPr>
        <p:blipFill>
          <a:blip r:embed="rId3">
            <a:alphaModFix/>
          </a:blip>
          <a:stretch>
            <a:fillRect/>
          </a:stretch>
        </p:blipFill>
        <p:spPr>
          <a:xfrm>
            <a:off x="1347350" y="2031625"/>
            <a:ext cx="5143500" cy="2895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Meet the Authors!</a:t>
            </a:r>
            <a:endParaRPr/>
          </a:p>
        </p:txBody>
      </p:sp>
      <p:sp>
        <p:nvSpPr>
          <p:cNvPr id="80" name="Google Shape;80;p17"/>
          <p:cNvSpPr txBox="1"/>
          <p:nvPr>
            <p:ph idx="1" type="body"/>
          </p:nvPr>
        </p:nvSpPr>
        <p:spPr>
          <a:xfrm>
            <a:off x="311700" y="1152475"/>
            <a:ext cx="8520600" cy="3416400"/>
          </a:xfrm>
          <a:prstGeom prst="rect">
            <a:avLst/>
          </a:prstGeom>
          <a:ln cap="flat" cmpd="sng" w="9525">
            <a:solidFill>
              <a:srgbClr val="D9EAD3"/>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All @ </a:t>
            </a:r>
            <a:r>
              <a:rPr lang="en"/>
              <a:t>The BioRobotics Institute - Scuola Superiore Sant'Anna</a:t>
            </a:r>
            <a:endParaRPr/>
          </a:p>
          <a:p>
            <a:pPr indent="-342900" lvl="1" marL="914400" rtl="0" algn="l">
              <a:spcBef>
                <a:spcPts val="0"/>
              </a:spcBef>
              <a:spcAft>
                <a:spcPts val="0"/>
              </a:spcAft>
              <a:buClr>
                <a:srgbClr val="F4CCCC"/>
              </a:buClr>
              <a:buSzPts val="1800"/>
              <a:buChar char="○"/>
            </a:pPr>
            <a:r>
              <a:rPr lang="en" sz="1800">
                <a:solidFill>
                  <a:srgbClr val="F4CCCC"/>
                </a:solidFill>
              </a:rPr>
              <a:t>Matteo Cianchetti </a:t>
            </a:r>
            <a:endParaRPr sz="1800">
              <a:solidFill>
                <a:srgbClr val="F4CCCC"/>
              </a:solidFill>
            </a:endParaRPr>
          </a:p>
          <a:p>
            <a:pPr indent="-342900" lvl="1" marL="914400" rtl="0" algn="l">
              <a:spcBef>
                <a:spcPts val="0"/>
              </a:spcBef>
              <a:spcAft>
                <a:spcPts val="0"/>
              </a:spcAft>
              <a:buClr>
                <a:srgbClr val="D9EAD3"/>
              </a:buClr>
              <a:buSzPts val="1800"/>
              <a:buChar char="○"/>
            </a:pPr>
            <a:r>
              <a:rPr lang="en" sz="1800">
                <a:solidFill>
                  <a:srgbClr val="D9EAD3"/>
                </a:solidFill>
              </a:rPr>
              <a:t>Cecilia Laschi</a:t>
            </a:r>
            <a:endParaRPr sz="1800">
              <a:solidFill>
                <a:srgbClr val="D9EAD3"/>
              </a:solidFill>
            </a:endParaRPr>
          </a:p>
          <a:p>
            <a:pPr indent="-342900" lvl="1" marL="914400" rtl="0" algn="l">
              <a:spcBef>
                <a:spcPts val="0"/>
              </a:spcBef>
              <a:spcAft>
                <a:spcPts val="0"/>
              </a:spcAft>
              <a:buClr>
                <a:srgbClr val="C9DAF8"/>
              </a:buClr>
              <a:buSzPts val="1800"/>
              <a:buChar char="○"/>
            </a:pPr>
            <a:r>
              <a:rPr lang="en" sz="1800">
                <a:solidFill>
                  <a:srgbClr val="C9DAF8"/>
                </a:solidFill>
              </a:rPr>
              <a:t>Arianna Menciassi</a:t>
            </a:r>
            <a:endParaRPr sz="1800">
              <a:solidFill>
                <a:srgbClr val="C9DAF8"/>
              </a:solidFill>
            </a:endParaRPr>
          </a:p>
          <a:p>
            <a:pPr indent="-342900" lvl="1" marL="914400" rtl="0" algn="l">
              <a:spcBef>
                <a:spcPts val="0"/>
              </a:spcBef>
              <a:spcAft>
                <a:spcPts val="0"/>
              </a:spcAft>
              <a:buSzPts val="1800"/>
              <a:buChar char="○"/>
            </a:pPr>
            <a:r>
              <a:rPr lang="en" sz="1800"/>
              <a:t>Paolo Dario</a:t>
            </a:r>
            <a:endParaRPr sz="1800"/>
          </a:p>
          <a:p>
            <a:pPr indent="0" lvl="0" marL="457200" rtl="0" algn="l">
              <a:spcBef>
                <a:spcPts val="1600"/>
              </a:spcBef>
              <a:spcAft>
                <a:spcPts val="0"/>
              </a:spcAft>
              <a:buNone/>
            </a:pPr>
            <a:r>
              <a:t/>
            </a:r>
            <a:endParaRPr/>
          </a:p>
          <a:p>
            <a:pPr indent="0" lvl="0" marL="0" rtl="0" algn="l">
              <a:spcBef>
                <a:spcPts val="1600"/>
              </a:spcBef>
              <a:spcAft>
                <a:spcPts val="0"/>
              </a:spcAft>
              <a:buNone/>
            </a:pPr>
            <a:r>
              <a:t/>
            </a:r>
            <a:endParaRPr sz="1100">
              <a:solidFill>
                <a:srgbClr val="000000"/>
              </a:solidFill>
            </a:endParaRPr>
          </a:p>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pic>
        <p:nvPicPr>
          <p:cNvPr id="81" name="Google Shape;81;p17"/>
          <p:cNvPicPr preferRelativeResize="0"/>
          <p:nvPr/>
        </p:nvPicPr>
        <p:blipFill>
          <a:blip r:embed="rId3">
            <a:alphaModFix/>
          </a:blip>
          <a:stretch>
            <a:fillRect/>
          </a:stretch>
        </p:blipFill>
        <p:spPr>
          <a:xfrm>
            <a:off x="2182075" y="2975072"/>
            <a:ext cx="2782288" cy="1561550"/>
          </a:xfrm>
          <a:prstGeom prst="rect">
            <a:avLst/>
          </a:prstGeom>
          <a:noFill/>
          <a:ln cap="flat" cmpd="sng" w="28575">
            <a:solidFill>
              <a:srgbClr val="D9EAD3"/>
            </a:solidFill>
            <a:prstDash val="solid"/>
            <a:round/>
            <a:headEnd len="sm" w="sm" type="none"/>
            <a:tailEnd len="sm" w="sm" type="none"/>
          </a:ln>
        </p:spPr>
      </p:pic>
      <p:pic>
        <p:nvPicPr>
          <p:cNvPr id="82" name="Google Shape;82;p17"/>
          <p:cNvPicPr preferRelativeResize="0"/>
          <p:nvPr/>
        </p:nvPicPr>
        <p:blipFill>
          <a:blip r:embed="rId4">
            <a:alphaModFix/>
          </a:blip>
          <a:stretch>
            <a:fillRect/>
          </a:stretch>
        </p:blipFill>
        <p:spPr>
          <a:xfrm>
            <a:off x="793699" y="2975063"/>
            <a:ext cx="1250275" cy="1561575"/>
          </a:xfrm>
          <a:prstGeom prst="rect">
            <a:avLst/>
          </a:prstGeom>
          <a:noFill/>
          <a:ln cap="flat" cmpd="sng" w="28575">
            <a:solidFill>
              <a:srgbClr val="F4CCCC"/>
            </a:solidFill>
            <a:prstDash val="solid"/>
            <a:round/>
            <a:headEnd len="sm" w="sm" type="none"/>
            <a:tailEnd len="sm" w="sm" type="none"/>
          </a:ln>
        </p:spPr>
      </p:pic>
      <p:pic>
        <p:nvPicPr>
          <p:cNvPr id="83" name="Google Shape;83;p17"/>
          <p:cNvPicPr preferRelativeResize="0"/>
          <p:nvPr/>
        </p:nvPicPr>
        <p:blipFill>
          <a:blip r:embed="rId5">
            <a:alphaModFix/>
          </a:blip>
          <a:stretch>
            <a:fillRect/>
          </a:stretch>
        </p:blipFill>
        <p:spPr>
          <a:xfrm>
            <a:off x="5215935" y="2975075"/>
            <a:ext cx="1169940" cy="1561550"/>
          </a:xfrm>
          <a:prstGeom prst="rect">
            <a:avLst/>
          </a:prstGeom>
          <a:noFill/>
          <a:ln cap="flat" cmpd="sng" w="28575">
            <a:solidFill>
              <a:srgbClr val="C9DAF8"/>
            </a:solidFill>
            <a:prstDash val="solid"/>
            <a:round/>
            <a:headEnd len="sm" w="sm" type="none"/>
            <a:tailEnd len="sm" w="sm" type="none"/>
          </a:ln>
        </p:spPr>
      </p:pic>
      <p:pic>
        <p:nvPicPr>
          <p:cNvPr id="84" name="Google Shape;84;p17"/>
          <p:cNvPicPr preferRelativeResize="0"/>
          <p:nvPr/>
        </p:nvPicPr>
        <p:blipFill>
          <a:blip r:embed="rId6">
            <a:alphaModFix/>
          </a:blip>
          <a:stretch>
            <a:fillRect/>
          </a:stretch>
        </p:blipFill>
        <p:spPr>
          <a:xfrm>
            <a:off x="6693408" y="2975075"/>
            <a:ext cx="1301291" cy="1561550"/>
          </a:xfrm>
          <a:prstGeom prst="rect">
            <a:avLst/>
          </a:prstGeom>
          <a:noFill/>
          <a:ln cap="flat" cmpd="sng" w="28575">
            <a:solidFill>
              <a:srgbClr val="FFFFFF"/>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Meet the Authors!</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Matteo Cianchetti -The BioRobotics Institute - Scuola Superiore Sant'Anna</a:t>
            </a:r>
            <a:endParaRPr/>
          </a:p>
          <a:p>
            <a:pPr indent="-317500" lvl="1" marL="914400" rtl="0" algn="l">
              <a:spcBef>
                <a:spcPts val="0"/>
              </a:spcBef>
              <a:spcAft>
                <a:spcPts val="0"/>
              </a:spcAft>
              <a:buSzPts val="1400"/>
              <a:buChar char="○"/>
            </a:pPr>
            <a:r>
              <a:rPr lang="en" u="sng">
                <a:solidFill>
                  <a:schemeClr val="hlink"/>
                </a:solidFill>
                <a:hlinkClick r:id="rId3"/>
              </a:rPr>
              <a:t>A Bioinspired Soft Robotic Gripper for Adaptable and Effective Grasping</a:t>
            </a:r>
            <a:endParaRPr/>
          </a:p>
          <a:p>
            <a:pPr indent="-342900" lvl="0" marL="457200" rtl="0" algn="l">
              <a:spcBef>
                <a:spcPts val="0"/>
              </a:spcBef>
              <a:spcAft>
                <a:spcPts val="0"/>
              </a:spcAft>
              <a:buSzPts val="1800"/>
              <a:buChar char="●"/>
            </a:pPr>
            <a:r>
              <a:rPr lang="en"/>
              <a:t>Cecilia Laschi</a:t>
            </a:r>
            <a:endParaRPr/>
          </a:p>
          <a:p>
            <a:pPr indent="-317500" lvl="1" marL="914400" rtl="0" algn="l">
              <a:spcBef>
                <a:spcPts val="0"/>
              </a:spcBef>
              <a:spcAft>
                <a:spcPts val="0"/>
              </a:spcAft>
              <a:buSzPts val="1400"/>
              <a:buChar char="○"/>
            </a:pPr>
            <a:r>
              <a:rPr lang="en" u="sng">
                <a:solidFill>
                  <a:schemeClr val="hlink"/>
                </a:solidFill>
                <a:hlinkClick r:id="rId4"/>
              </a:rPr>
              <a:t>Soft-robotic arm inspired by the Octopus</a:t>
            </a:r>
            <a:endParaRPr/>
          </a:p>
          <a:p>
            <a:pPr indent="-317500" lvl="1" marL="914400" rtl="0" algn="l">
              <a:spcBef>
                <a:spcPts val="0"/>
              </a:spcBef>
              <a:spcAft>
                <a:spcPts val="0"/>
              </a:spcAft>
              <a:buSzPts val="1400"/>
              <a:buChar char="○"/>
            </a:pPr>
            <a:r>
              <a:rPr lang="en"/>
              <a:t>Founding member of </a:t>
            </a:r>
            <a:r>
              <a:rPr lang="en" u="sng">
                <a:solidFill>
                  <a:schemeClr val="accent5"/>
                </a:solidFill>
                <a:hlinkClick r:id="rId5"/>
              </a:rPr>
              <a:t>RoboTech SRL</a:t>
            </a:r>
            <a:endParaRPr/>
          </a:p>
          <a:p>
            <a:pPr indent="-342900" lvl="0" marL="457200" rtl="0" algn="l">
              <a:spcBef>
                <a:spcPts val="0"/>
              </a:spcBef>
              <a:spcAft>
                <a:spcPts val="0"/>
              </a:spcAft>
              <a:buSzPts val="1800"/>
              <a:buChar char="●"/>
            </a:pPr>
            <a:r>
              <a:rPr lang="en"/>
              <a:t>Arianna Menciassi</a:t>
            </a:r>
            <a:endParaRPr/>
          </a:p>
          <a:p>
            <a:pPr indent="-317500" lvl="1" marL="914400" rtl="0" algn="l">
              <a:spcBef>
                <a:spcPts val="0"/>
              </a:spcBef>
              <a:spcAft>
                <a:spcPts val="0"/>
              </a:spcAft>
              <a:buSzPts val="1400"/>
              <a:buChar char="○"/>
            </a:pPr>
            <a:r>
              <a:rPr lang="en" u="sng">
                <a:solidFill>
                  <a:schemeClr val="hlink"/>
                </a:solidFill>
                <a:hlinkClick r:id="rId6"/>
              </a:rPr>
              <a:t>Soft Robotics Technologies to Address Shortcomings in Today’s Minimally Invasive Surgery: The STIFF-FLOP Approach</a:t>
            </a:r>
            <a:endParaRPr/>
          </a:p>
          <a:p>
            <a:pPr indent="-342900" lvl="0" marL="457200" rtl="0" algn="l">
              <a:spcBef>
                <a:spcPts val="0"/>
              </a:spcBef>
              <a:spcAft>
                <a:spcPts val="0"/>
              </a:spcAft>
              <a:buSzPts val="1800"/>
              <a:buChar char="●"/>
            </a:pPr>
            <a:r>
              <a:rPr lang="en"/>
              <a:t>Paolo Dario</a:t>
            </a:r>
            <a:endParaRPr/>
          </a:p>
          <a:p>
            <a:pPr indent="-317500" lvl="1" marL="914400" rtl="0" algn="l">
              <a:spcBef>
                <a:spcPts val="0"/>
              </a:spcBef>
              <a:spcAft>
                <a:spcPts val="0"/>
              </a:spcAft>
              <a:buSzPts val="1400"/>
              <a:buChar char="○"/>
            </a:pPr>
            <a:r>
              <a:rPr lang="en" u="sng">
                <a:solidFill>
                  <a:schemeClr val="hlink"/>
                </a:solidFill>
                <a:hlinkClick r:id="rId7"/>
              </a:rPr>
              <a:t>Control of Multifunctional Prosthetic Hands by Processing the Electromyographic Signal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“Biomedical applications of soft robotics”</a:t>
            </a:r>
            <a:endParaRPr/>
          </a:p>
        </p:txBody>
      </p:sp>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 survey of many applications of soft robots, including surgical tools </a:t>
            </a:r>
            <a:endParaRPr/>
          </a:p>
        </p:txBody>
      </p:sp>
      <p:pic>
        <p:nvPicPr>
          <p:cNvPr id="97" name="Google Shape;97;p19"/>
          <p:cNvPicPr preferRelativeResize="0"/>
          <p:nvPr/>
        </p:nvPicPr>
        <p:blipFill>
          <a:blip r:embed="rId3">
            <a:alphaModFix/>
          </a:blip>
          <a:stretch>
            <a:fillRect/>
          </a:stretch>
        </p:blipFill>
        <p:spPr>
          <a:xfrm>
            <a:off x="2516024" y="1699599"/>
            <a:ext cx="3968701" cy="3137475"/>
          </a:xfrm>
          <a:prstGeom prst="rect">
            <a:avLst/>
          </a:prstGeom>
          <a:noFill/>
          <a:ln cap="flat" cmpd="sng" w="9525">
            <a:solidFill>
              <a:srgbClr val="D9EAD3"/>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“Biomedical applications of soft robotics”</a:t>
            </a:r>
            <a:endParaRPr/>
          </a:p>
        </p:txBody>
      </p:sp>
      <p:sp>
        <p:nvSpPr>
          <p:cNvPr id="103" name="Google Shape;103;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 survey of many applications of soft robots, including surgical tools </a:t>
            </a:r>
            <a:endParaRPr/>
          </a:p>
        </p:txBody>
      </p:sp>
      <p:grpSp>
        <p:nvGrpSpPr>
          <p:cNvPr id="104" name="Google Shape;104;p20"/>
          <p:cNvGrpSpPr/>
          <p:nvPr/>
        </p:nvGrpSpPr>
        <p:grpSpPr>
          <a:xfrm>
            <a:off x="2452335" y="1775105"/>
            <a:ext cx="6099180" cy="3129423"/>
            <a:chOff x="806672" y="1731260"/>
            <a:chExt cx="5306403" cy="2797625"/>
          </a:xfrm>
        </p:grpSpPr>
        <p:pic>
          <p:nvPicPr>
            <p:cNvPr id="105" name="Google Shape;105;p20"/>
            <p:cNvPicPr preferRelativeResize="0"/>
            <p:nvPr/>
          </p:nvPicPr>
          <p:blipFill>
            <a:blip r:embed="rId3">
              <a:alphaModFix/>
            </a:blip>
            <a:stretch>
              <a:fillRect/>
            </a:stretch>
          </p:blipFill>
          <p:spPr>
            <a:xfrm>
              <a:off x="806672" y="1731260"/>
              <a:ext cx="3538824" cy="2797625"/>
            </a:xfrm>
            <a:prstGeom prst="rect">
              <a:avLst/>
            </a:prstGeom>
            <a:noFill/>
            <a:ln cap="flat" cmpd="sng" w="9525">
              <a:solidFill>
                <a:srgbClr val="D9EAD3"/>
              </a:solidFill>
              <a:prstDash val="solid"/>
              <a:round/>
              <a:headEnd len="sm" w="sm" type="none"/>
              <a:tailEnd len="sm" w="sm" type="none"/>
            </a:ln>
          </p:spPr>
        </p:pic>
        <p:cxnSp>
          <p:nvCxnSpPr>
            <p:cNvPr id="106" name="Google Shape;106;p20"/>
            <p:cNvCxnSpPr/>
            <p:nvPr/>
          </p:nvCxnSpPr>
          <p:spPr>
            <a:xfrm flipH="1">
              <a:off x="3818775" y="2346050"/>
              <a:ext cx="1250700" cy="273900"/>
            </a:xfrm>
            <a:prstGeom prst="straightConnector1">
              <a:avLst/>
            </a:prstGeom>
            <a:noFill/>
            <a:ln cap="flat" cmpd="sng" w="19050">
              <a:solidFill>
                <a:srgbClr val="FF0000"/>
              </a:solidFill>
              <a:prstDash val="solid"/>
              <a:round/>
              <a:headEnd len="med" w="med" type="none"/>
              <a:tailEnd len="med" w="med" type="triangle"/>
            </a:ln>
          </p:spPr>
        </p:cxnSp>
        <p:sp>
          <p:nvSpPr>
            <p:cNvPr id="107" name="Google Shape;107;p20"/>
            <p:cNvSpPr/>
            <p:nvPr/>
          </p:nvSpPr>
          <p:spPr>
            <a:xfrm>
              <a:off x="1960859" y="2413827"/>
              <a:ext cx="1580450" cy="1289525"/>
            </a:xfrm>
            <a:custGeom>
              <a:rect b="b" l="l" r="r" t="t"/>
              <a:pathLst>
                <a:path extrusionOk="0" h="51581" w="63218">
                  <a:moveTo>
                    <a:pt x="63218" y="18306"/>
                  </a:moveTo>
                  <a:cubicBezTo>
                    <a:pt x="63218" y="5376"/>
                    <a:pt x="41057" y="-2562"/>
                    <a:pt x="28582" y="840"/>
                  </a:cubicBezTo>
                  <a:cubicBezTo>
                    <a:pt x="20787" y="2966"/>
                    <a:pt x="10880" y="5157"/>
                    <a:pt x="7268" y="12385"/>
                  </a:cubicBezTo>
                  <a:cubicBezTo>
                    <a:pt x="2495" y="21934"/>
                    <a:pt x="-3388" y="35176"/>
                    <a:pt x="2532" y="44060"/>
                  </a:cubicBezTo>
                  <a:cubicBezTo>
                    <a:pt x="6221" y="49596"/>
                    <a:pt x="14671" y="52535"/>
                    <a:pt x="21181" y="51165"/>
                  </a:cubicBezTo>
                  <a:cubicBezTo>
                    <a:pt x="28091" y="49711"/>
                    <a:pt x="32929" y="43321"/>
                    <a:pt x="38943" y="39620"/>
                  </a:cubicBezTo>
                  <a:cubicBezTo>
                    <a:pt x="48282" y="33873"/>
                    <a:pt x="59750" y="27821"/>
                    <a:pt x="63218" y="17418"/>
                  </a:cubicBezTo>
                </a:path>
              </a:pathLst>
            </a:custGeom>
            <a:noFill/>
            <a:ln cap="flat" cmpd="sng" w="28575">
              <a:solidFill>
                <a:srgbClr val="FF0000"/>
              </a:solidFill>
              <a:prstDash val="solid"/>
              <a:round/>
              <a:headEnd len="med" w="med" type="none"/>
              <a:tailEnd len="med" w="med" type="none"/>
            </a:ln>
          </p:spPr>
        </p:sp>
        <p:sp>
          <p:nvSpPr>
            <p:cNvPr id="108" name="Google Shape;108;p20"/>
            <p:cNvSpPr txBox="1"/>
            <p:nvPr/>
          </p:nvSpPr>
          <p:spPr>
            <a:xfrm>
              <a:off x="5143475" y="2072300"/>
              <a:ext cx="969600" cy="4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D9D2E9"/>
                  </a:solidFill>
                </a:rPr>
                <a:t>HANDS!</a:t>
              </a:r>
              <a:endParaRPr>
                <a:solidFill>
                  <a:srgbClr val="D9D2E9"/>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“Biomedical applications of soft robotics”</a:t>
            </a:r>
            <a:endParaRPr/>
          </a:p>
          <a:p>
            <a:pPr indent="0" lvl="0" marL="0" rtl="0" algn="l">
              <a:spcBef>
                <a:spcPts val="0"/>
              </a:spcBef>
              <a:spcAft>
                <a:spcPts val="0"/>
              </a:spcAft>
              <a:buNone/>
            </a:pPr>
            <a:r>
              <a:t/>
            </a:r>
            <a:endParaRPr/>
          </a:p>
        </p:txBody>
      </p:sp>
      <p:pic>
        <p:nvPicPr>
          <p:cNvPr id="114" name="Google Shape;114;p21"/>
          <p:cNvPicPr preferRelativeResize="0"/>
          <p:nvPr/>
        </p:nvPicPr>
        <p:blipFill rotWithShape="1">
          <a:blip r:embed="rId3">
            <a:alphaModFix/>
          </a:blip>
          <a:srcRect b="2391" l="0" r="4030" t="0"/>
          <a:stretch/>
        </p:blipFill>
        <p:spPr>
          <a:xfrm>
            <a:off x="671525" y="1535575"/>
            <a:ext cx="2495500" cy="2117525"/>
          </a:xfrm>
          <a:prstGeom prst="rect">
            <a:avLst/>
          </a:prstGeom>
          <a:noFill/>
          <a:ln cap="flat" cmpd="sng" w="28575">
            <a:solidFill>
              <a:srgbClr val="FFFFFF"/>
            </a:solidFill>
            <a:prstDash val="solid"/>
            <a:round/>
            <a:headEnd len="sm" w="sm" type="none"/>
            <a:tailEnd len="sm" w="sm" type="none"/>
          </a:ln>
        </p:spPr>
      </p:pic>
      <p:sp>
        <p:nvSpPr>
          <p:cNvPr id="115" name="Google Shape;115;p21"/>
          <p:cNvSpPr txBox="1"/>
          <p:nvPr/>
        </p:nvSpPr>
        <p:spPr>
          <a:xfrm>
            <a:off x="939488" y="1050900"/>
            <a:ext cx="2124000" cy="45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rPr>
              <a:t>Wearable Robots</a:t>
            </a:r>
            <a:endParaRPr sz="1800">
              <a:solidFill>
                <a:srgbClr val="FFFFFF"/>
              </a:solidFill>
            </a:endParaRPr>
          </a:p>
        </p:txBody>
      </p:sp>
      <p:pic>
        <p:nvPicPr>
          <p:cNvPr id="116" name="Google Shape;116;p21"/>
          <p:cNvPicPr preferRelativeResize="0"/>
          <p:nvPr/>
        </p:nvPicPr>
        <p:blipFill>
          <a:blip r:embed="rId4">
            <a:alphaModFix/>
          </a:blip>
          <a:stretch>
            <a:fillRect/>
          </a:stretch>
        </p:blipFill>
        <p:spPr>
          <a:xfrm>
            <a:off x="3553687" y="1535575"/>
            <a:ext cx="4667914" cy="2071250"/>
          </a:xfrm>
          <a:prstGeom prst="rect">
            <a:avLst/>
          </a:prstGeom>
          <a:noFill/>
          <a:ln cap="flat" cmpd="sng" w="19050">
            <a:solidFill>
              <a:srgbClr val="FFFFFF"/>
            </a:solidFill>
            <a:prstDash val="solid"/>
            <a:round/>
            <a:headEnd len="sm" w="sm" type="none"/>
            <a:tailEnd len="sm" w="sm" type="none"/>
          </a:ln>
        </p:spPr>
      </p:pic>
      <p:sp>
        <p:nvSpPr>
          <p:cNvPr id="117" name="Google Shape;117;p21"/>
          <p:cNvSpPr txBox="1"/>
          <p:nvPr/>
        </p:nvSpPr>
        <p:spPr>
          <a:xfrm>
            <a:off x="4825688" y="1050900"/>
            <a:ext cx="2124000" cy="45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rPr>
              <a:t>Soft Prosthetics</a:t>
            </a:r>
            <a:endParaRPr sz="18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